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1B1464"/>
          </a:solidFill>
          <a:ln w="12700">
            <a:solidFill>
              <a:srgbClr val="1B146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690872"/>
            <a:ext cx="9144000" cy="457200"/>
          </a:xfrm>
          <a:prstGeom prst="rect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49040" y="1417320"/>
            <a:ext cx="1645920" cy="15544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30632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1B14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 PROFIL 2'MAX</a:t>
            </a:r>
            <a:endParaRPr lang="en-US" sz="3400" dirty="0"/>
          </a:p>
        </p:txBody>
      </p:sp>
      <p:sp>
        <p:nvSpPr>
          <p:cNvPr id="6" name="Text 3"/>
          <p:cNvSpPr/>
          <p:nvPr/>
        </p:nvSpPr>
        <p:spPr>
          <a:xfrm>
            <a:off x="914400" y="37033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guide pratique pour se présenter avec confiance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1097280" y="3931920"/>
            <a:ext cx="384048" cy="384048"/>
          </a:xfrm>
          <a:prstGeom prst="ellipse">
            <a:avLst/>
          </a:prstGeom>
          <a:solidFill>
            <a:srgbClr val="1B1464"/>
          </a:solidFill>
          <a:ln w="12700">
            <a:solidFill>
              <a:srgbClr val="1B1464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097280" y="39319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914400" y="4334256"/>
            <a:ext cx="7498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 je suis</a:t>
            </a:r>
            <a:endParaRPr lang="en-US" sz="750" dirty="0"/>
          </a:p>
        </p:txBody>
      </p:sp>
      <p:sp>
        <p:nvSpPr>
          <p:cNvPr id="10" name="Shape 7"/>
          <p:cNvSpPr/>
          <p:nvPr/>
        </p:nvSpPr>
        <p:spPr>
          <a:xfrm>
            <a:off x="2560320" y="3931920"/>
            <a:ext cx="384048" cy="384048"/>
          </a:xfrm>
          <a:prstGeom prst="ellipse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2560320" y="39319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2377440" y="4334256"/>
            <a:ext cx="7498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que je recherche</a:t>
            </a:r>
            <a:endParaRPr lang="en-US" sz="750" dirty="0"/>
          </a:p>
        </p:txBody>
      </p:sp>
      <p:sp>
        <p:nvSpPr>
          <p:cNvPr id="13" name="Shape 10"/>
          <p:cNvSpPr/>
          <p:nvPr/>
        </p:nvSpPr>
        <p:spPr>
          <a:xfrm>
            <a:off x="4023360" y="3931920"/>
            <a:ext cx="384048" cy="384048"/>
          </a:xfrm>
          <a:prstGeom prst="ellipse">
            <a:avLst/>
          </a:prstGeom>
          <a:solidFill>
            <a:srgbClr val="0077A8"/>
          </a:solidFill>
          <a:ln w="12700">
            <a:solidFill>
              <a:srgbClr val="0077A8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023360" y="39319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3840480" y="4334256"/>
            <a:ext cx="7498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qui me démarque</a:t>
            </a:r>
            <a:endParaRPr lang="en-US" sz="750" dirty="0"/>
          </a:p>
        </p:txBody>
      </p:sp>
      <p:sp>
        <p:nvSpPr>
          <p:cNvPr id="16" name="Shape 13"/>
          <p:cNvSpPr/>
          <p:nvPr/>
        </p:nvSpPr>
        <p:spPr>
          <a:xfrm>
            <a:off x="5486400" y="3931920"/>
            <a:ext cx="384048" cy="384048"/>
          </a:xfrm>
          <a:prstGeom prst="ellipse">
            <a:avLst/>
          </a:prstGeom>
          <a:solidFill>
            <a:srgbClr val="1B1464"/>
          </a:solidFill>
          <a:ln w="12700">
            <a:solidFill>
              <a:srgbClr val="1B1464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5486400" y="39319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5303520" y="4334256"/>
            <a:ext cx="7498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Présence vidéo</a:t>
            </a:r>
            <a:endParaRPr lang="en-US" sz="750" dirty="0"/>
          </a:p>
        </p:txBody>
      </p:sp>
      <p:sp>
        <p:nvSpPr>
          <p:cNvPr id="19" name="Shape 16"/>
          <p:cNvSpPr/>
          <p:nvPr/>
        </p:nvSpPr>
        <p:spPr>
          <a:xfrm>
            <a:off x="6949440" y="3931920"/>
            <a:ext cx="384048" cy="384048"/>
          </a:xfrm>
          <a:prstGeom prst="ellipse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949440" y="39319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6766560" y="4334256"/>
            <a:ext cx="7498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Checklist</a:t>
            </a:r>
            <a:endParaRPr lang="en-US" sz="750" dirty="0"/>
          </a:p>
        </p:txBody>
      </p:sp>
      <p:sp>
        <p:nvSpPr>
          <p:cNvPr id="22" name="Text 19"/>
          <p:cNvSpPr/>
          <p:nvPr/>
        </p:nvSpPr>
        <p:spPr>
          <a:xfrm>
            <a:off x="0" y="470916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www.2minutesmax.com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1464"/>
          </a:solidFill>
          <a:ln w="12700">
            <a:solidFill>
              <a:srgbClr val="1B1464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592" y="109728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9144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Pourquoi créer votre Profil 2'MAX ?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1143000" y="59436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AA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présentation vivante qui complète votre CV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0" y="1051560"/>
            <a:ext cx="9144000" cy="36576"/>
          </a:xfrm>
          <a:prstGeom prst="rect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274320" y="1188720"/>
            <a:ext cx="8595360" cy="658368"/>
          </a:xfrm>
          <a:prstGeom prst="rect">
            <a:avLst/>
          </a:prstGeom>
          <a:solidFill>
            <a:srgbClr val="EEEDF8"/>
          </a:solidFill>
          <a:ln w="12700">
            <a:solidFill>
              <a:srgbClr val="EEEDF8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274320" y="1188720"/>
            <a:ext cx="54864" cy="658368"/>
          </a:xfrm>
          <a:prstGeom prst="rect">
            <a:avLst/>
          </a:prstGeom>
          <a:solidFill>
            <a:srgbClr val="1B1464"/>
          </a:solidFill>
          <a:ln w="12700">
            <a:solidFill>
              <a:srgbClr val="1B1464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11480" y="1216152"/>
            <a:ext cx="8321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B14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Pensez à votre Profil 2'MAX comme à votre profil LinkedIn en vidéo — une présentation vivante qui complète votre CV. Il est privé : seules les entreprises à qui vous envoyez votre lien peuvent le voir.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274320" y="1920240"/>
            <a:ext cx="4206240" cy="1005840"/>
          </a:xfrm>
          <a:prstGeom prst="rect">
            <a:avLst/>
          </a:prstGeom>
          <a:solidFill>
            <a:srgbClr val="FDF0EC"/>
          </a:solidFill>
          <a:ln w="12700">
            <a:solidFill>
              <a:srgbClr val="FDF0EC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274320" y="1920240"/>
            <a:ext cx="4206240" cy="329184"/>
          </a:xfrm>
          <a:prstGeom prst="rect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347472" y="1938528"/>
            <a:ext cx="40599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Vous montrez qui vous êtes vraiment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347472" y="2286000"/>
            <a:ext cx="405993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CV ne dit pas tout. Votre voix, votre regard, votre énergie donnent envie de vous rencontrer.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4754880" y="1920240"/>
            <a:ext cx="4206240" cy="1005840"/>
          </a:xfrm>
          <a:prstGeom prst="rect">
            <a:avLst/>
          </a:prstGeom>
          <a:solidFill>
            <a:srgbClr val="EEEDF8"/>
          </a:solidFill>
          <a:ln w="12700">
            <a:solidFill>
              <a:srgbClr val="EEEDF8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4754880" y="1920240"/>
            <a:ext cx="4206240" cy="329184"/>
          </a:xfrm>
          <a:prstGeom prst="rect">
            <a:avLst/>
          </a:prstGeom>
          <a:solidFill>
            <a:srgbClr val="1B1464"/>
          </a:solidFill>
          <a:ln w="12700">
            <a:solidFill>
              <a:srgbClr val="1B1464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828032" y="1938528"/>
            <a:ext cx="40599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Vous vous démarquez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4828032" y="2286000"/>
            <a:ext cx="405993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Vous donnez au recruteur la chance de vous découvrir avant même l'entretien.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274320" y="3063240"/>
            <a:ext cx="4206240" cy="1005840"/>
          </a:xfrm>
          <a:prstGeom prst="rect">
            <a:avLst/>
          </a:prstGeom>
          <a:solidFill>
            <a:srgbClr val="E6F4FA"/>
          </a:solidFill>
          <a:ln w="12700">
            <a:solidFill>
              <a:srgbClr val="E6F4FA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274320" y="3063240"/>
            <a:ext cx="4206240" cy="329184"/>
          </a:xfrm>
          <a:prstGeom prst="rect">
            <a:avLst/>
          </a:prstGeom>
          <a:solidFill>
            <a:srgbClr val="0077A8"/>
          </a:solidFill>
          <a:ln w="12700">
            <a:solidFill>
              <a:srgbClr val="0077A8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347472" y="3081528"/>
            <a:ext cx="40599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Vous gardez le contrôle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347472" y="3429000"/>
            <a:ext cx="405993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Votre vidéo est privée. Vous pouvez la refaire ou la désactiver à tout moment.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4754880" y="3063240"/>
            <a:ext cx="4206240" cy="1005840"/>
          </a:xfrm>
          <a:prstGeom prst="rect">
            <a:avLst/>
          </a:prstGeom>
          <a:solidFill>
            <a:srgbClr val="E8F5EE"/>
          </a:solidFill>
          <a:ln w="12700">
            <a:solidFill>
              <a:srgbClr val="E8F5EE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4754880" y="3063240"/>
            <a:ext cx="4206240" cy="329184"/>
          </a:xfrm>
          <a:prstGeom prst="rect">
            <a:avLst/>
          </a:prstGeom>
          <a:solidFill>
            <a:srgbClr val="0A7A45"/>
          </a:solidFill>
          <a:ln w="12700">
            <a:solidFill>
              <a:srgbClr val="0A7A45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4828032" y="3081528"/>
            <a:ext cx="40599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Vous avancez sans pression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4828032" y="3429000"/>
            <a:ext cx="405993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Essais illimités, pas de montage. Validez un premier essai pour tester, recommencez autant que vous voulez.</a:t>
            </a:r>
            <a:endParaRPr lang="en-US" sz="950" dirty="0"/>
          </a:p>
        </p:txBody>
      </p:sp>
      <p:sp>
        <p:nvSpPr>
          <p:cNvPr id="26" name="Shape 23"/>
          <p:cNvSpPr/>
          <p:nvPr/>
        </p:nvSpPr>
        <p:spPr>
          <a:xfrm>
            <a:off x="274320" y="4160520"/>
            <a:ext cx="8595360" cy="548640"/>
          </a:xfrm>
          <a:prstGeom prst="rect">
            <a:avLst/>
          </a:prstGeom>
          <a:solidFill>
            <a:srgbClr val="E8F5EE"/>
          </a:solidFill>
          <a:ln w="12700">
            <a:solidFill>
              <a:srgbClr val="E8F5EE"/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274320" y="4160520"/>
            <a:ext cx="54864" cy="548640"/>
          </a:xfrm>
          <a:prstGeom prst="rect">
            <a:avLst/>
          </a:prstGeom>
          <a:solidFill>
            <a:srgbClr val="0A7A45"/>
          </a:solidFill>
          <a:ln w="12700">
            <a:solidFill>
              <a:srgbClr val="0A7A45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411480" y="4178808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A7A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+38 % d'entretiens obtenus lorsqu'un pitch vidéo accompagne une candidature  (Source : données 2 Minutes Max)</a:t>
            </a:r>
            <a:endParaRPr lang="en-US" sz="1000" dirty="0"/>
          </a:p>
        </p:txBody>
      </p:sp>
      <p:sp>
        <p:nvSpPr>
          <p:cNvPr id="29" name="Shape 26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EEEDF8"/>
          </a:solidFill>
          <a:ln w="12700">
            <a:solidFill>
              <a:srgbClr val="EEEDF8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14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www.2minutesmax.com  —  Essais illimités — Gratuit pour les candidats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1464"/>
          </a:solidFill>
          <a:ln w="12700">
            <a:solidFill>
              <a:srgbClr val="1B1464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592" y="109728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9144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 dire dans votre Profil 2'MAX ?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1143000" y="59436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AA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blocs simples — de 30 secondes à 2 minutes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0" y="1051560"/>
            <a:ext cx="9144000" cy="36576"/>
          </a:xfrm>
          <a:prstGeom prst="rect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274320" y="1170432"/>
            <a:ext cx="8595360" cy="804672"/>
          </a:xfrm>
          <a:prstGeom prst="rect">
            <a:avLst/>
          </a:prstGeom>
          <a:solidFill>
            <a:srgbClr val="EEEDF8"/>
          </a:solidFill>
          <a:ln w="12700">
            <a:solidFill>
              <a:srgbClr val="EEEDF8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274320" y="1170432"/>
            <a:ext cx="502920" cy="804672"/>
          </a:xfrm>
          <a:prstGeom prst="rect">
            <a:avLst/>
          </a:prstGeom>
          <a:solidFill>
            <a:srgbClr val="1B1464"/>
          </a:solidFill>
          <a:ln w="12700">
            <a:solidFill>
              <a:srgbClr val="1B1464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274320" y="1170432"/>
            <a:ext cx="5029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868680" y="120700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14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· Qui je suis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5943600" y="120700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20–30 sec</a:t>
            </a:r>
            <a:endParaRPr lang="en-US" sz="950" dirty="0"/>
          </a:p>
        </p:txBody>
      </p:sp>
      <p:sp>
        <p:nvSpPr>
          <p:cNvPr id="12" name="Text 9"/>
          <p:cNvSpPr/>
          <p:nvPr/>
        </p:nvSpPr>
        <p:spPr>
          <a:xfrm>
            <a:off x="868680" y="148132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"Je m'appelle [Prénom], j'ai travaillé dans [secteur] et aujourd'hui je cherche à [nouvelle direction]."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868680" y="1737360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07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: Une seule phrase claire et directe — pas besoin de tout lister.</a:t>
            </a:r>
            <a:endParaRPr lang="en-US" sz="850" dirty="0"/>
          </a:p>
        </p:txBody>
      </p:sp>
      <p:sp>
        <p:nvSpPr>
          <p:cNvPr id="14" name="Shape 11"/>
          <p:cNvSpPr/>
          <p:nvPr/>
        </p:nvSpPr>
        <p:spPr>
          <a:xfrm>
            <a:off x="274320" y="2066544"/>
            <a:ext cx="8595360" cy="804672"/>
          </a:xfrm>
          <a:prstGeom prst="rect">
            <a:avLst/>
          </a:prstGeom>
          <a:solidFill>
            <a:srgbClr val="FDF0EC"/>
          </a:solidFill>
          <a:ln w="12700">
            <a:solidFill>
              <a:srgbClr val="FDF0EC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274320" y="2066544"/>
            <a:ext cx="502920" cy="804672"/>
          </a:xfrm>
          <a:prstGeom prst="rect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274320" y="2066544"/>
            <a:ext cx="5029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7" name="Text 14"/>
          <p:cNvSpPr/>
          <p:nvPr/>
        </p:nvSpPr>
        <p:spPr>
          <a:xfrm>
            <a:off x="868680" y="21031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4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· Ce que je recherche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5943600" y="21031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20–30 sec</a:t>
            </a:r>
            <a:endParaRPr lang="en-US" sz="950" dirty="0"/>
          </a:p>
        </p:txBody>
      </p:sp>
      <p:sp>
        <p:nvSpPr>
          <p:cNvPr id="19" name="Text 16"/>
          <p:cNvSpPr/>
          <p:nvPr/>
        </p:nvSpPr>
        <p:spPr>
          <a:xfrm>
            <a:off x="868680" y="237744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"Je cherche un poste dans [domaine], où je pourrai [contribution]. Je suis disponible [conditions]."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868680" y="2633472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07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: Dites-le tôt — le recruteur comprend tout de suite si votre profil peut l'intéresser.</a:t>
            </a:r>
            <a:endParaRPr lang="en-US" sz="850" dirty="0"/>
          </a:p>
        </p:txBody>
      </p:sp>
      <p:sp>
        <p:nvSpPr>
          <p:cNvPr id="21" name="Shape 18"/>
          <p:cNvSpPr/>
          <p:nvPr/>
        </p:nvSpPr>
        <p:spPr>
          <a:xfrm>
            <a:off x="274320" y="2962656"/>
            <a:ext cx="8595360" cy="804672"/>
          </a:xfrm>
          <a:prstGeom prst="rect">
            <a:avLst/>
          </a:prstGeom>
          <a:solidFill>
            <a:srgbClr val="E6F4FA"/>
          </a:solidFill>
          <a:ln w="12700">
            <a:solidFill>
              <a:srgbClr val="E6F4FA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274320" y="2962656"/>
            <a:ext cx="502920" cy="804672"/>
          </a:xfrm>
          <a:prstGeom prst="rect">
            <a:avLst/>
          </a:prstGeom>
          <a:solidFill>
            <a:srgbClr val="0077A8"/>
          </a:solidFill>
          <a:ln w="12700">
            <a:solidFill>
              <a:srgbClr val="0077A8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274320" y="2962656"/>
            <a:ext cx="5029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24" name="Text 21"/>
          <p:cNvSpPr/>
          <p:nvPr/>
        </p:nvSpPr>
        <p:spPr>
          <a:xfrm>
            <a:off x="868680" y="299923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7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· Ce qui me démarque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5943600" y="299923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30–40 sec</a:t>
            </a:r>
            <a:endParaRPr lang="en-US" sz="950" dirty="0"/>
          </a:p>
        </p:txBody>
      </p:sp>
      <p:sp>
        <p:nvSpPr>
          <p:cNvPr id="26" name="Text 23"/>
          <p:cNvSpPr/>
          <p:nvPr/>
        </p:nvSpPr>
        <p:spPr>
          <a:xfrm>
            <a:off x="868680" y="327355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"Ce que je fais bien, c'est [compétence]. J'ai notamment [exemple concret ou situation vécue]."</a:t>
            </a:r>
            <a:endParaRPr lang="en-US" sz="900" dirty="0"/>
          </a:p>
        </p:txBody>
      </p:sp>
      <p:sp>
        <p:nvSpPr>
          <p:cNvPr id="27" name="Text 24"/>
          <p:cNvSpPr/>
          <p:nvPr/>
        </p:nvSpPr>
        <p:spPr>
          <a:xfrm>
            <a:off x="868680" y="3529584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07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: Pensez aux compétences transférables : organisation, relation client, rigueur, travail en équipe...</a:t>
            </a:r>
            <a:endParaRPr lang="en-US" sz="850" dirty="0"/>
          </a:p>
        </p:txBody>
      </p:sp>
      <p:sp>
        <p:nvSpPr>
          <p:cNvPr id="28" name="Shape 25"/>
          <p:cNvSpPr/>
          <p:nvPr/>
        </p:nvSpPr>
        <p:spPr>
          <a:xfrm>
            <a:off x="274320" y="3858768"/>
            <a:ext cx="8595360" cy="804672"/>
          </a:xfrm>
          <a:prstGeom prst="rect">
            <a:avLst/>
          </a:prstGeom>
          <a:solidFill>
            <a:srgbClr val="E8F5EE"/>
          </a:solidFill>
          <a:ln w="12700">
            <a:solidFill>
              <a:srgbClr val="E8F5EE"/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274320" y="3858768"/>
            <a:ext cx="502920" cy="804672"/>
          </a:xfrm>
          <a:prstGeom prst="rect">
            <a:avLst/>
          </a:prstGeom>
          <a:solidFill>
            <a:srgbClr val="0A7A45"/>
          </a:solidFill>
          <a:ln w="12700">
            <a:solidFill>
              <a:srgbClr val="0A7A45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274320" y="3858768"/>
            <a:ext cx="5029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000" dirty="0"/>
          </a:p>
        </p:txBody>
      </p:sp>
      <p:sp>
        <p:nvSpPr>
          <p:cNvPr id="31" name="Text 28"/>
          <p:cNvSpPr/>
          <p:nvPr/>
        </p:nvSpPr>
        <p:spPr>
          <a:xfrm>
            <a:off x="868680" y="3895344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7A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· Mon invitation</a:t>
            </a:r>
            <a:endParaRPr lang="en-US" sz="1200" dirty="0"/>
          </a:p>
        </p:txBody>
      </p:sp>
      <p:sp>
        <p:nvSpPr>
          <p:cNvPr id="32" name="Text 29"/>
          <p:cNvSpPr/>
          <p:nvPr/>
        </p:nvSpPr>
        <p:spPr>
          <a:xfrm>
            <a:off x="5943600" y="3895344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sec</a:t>
            </a:r>
            <a:endParaRPr lang="en-US" sz="950" dirty="0"/>
          </a:p>
        </p:txBody>
      </p:sp>
      <p:sp>
        <p:nvSpPr>
          <p:cNvPr id="33" name="Text 30"/>
          <p:cNvSpPr/>
          <p:nvPr/>
        </p:nvSpPr>
        <p:spPr>
          <a:xfrm>
            <a:off x="868680" y="4169664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"Je serais ravi(e) d'échanger avec vous pour vous en dire plus. N'hésitez pas à me contacter."</a:t>
            </a:r>
            <a:endParaRPr lang="en-US" sz="900" dirty="0"/>
          </a:p>
        </p:txBody>
      </p:sp>
      <p:sp>
        <p:nvSpPr>
          <p:cNvPr id="34" name="Text 31"/>
          <p:cNvSpPr/>
          <p:nvPr/>
        </p:nvSpPr>
        <p:spPr>
          <a:xfrm>
            <a:off x="868680" y="4425696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07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: Simple, direct, souriant. C'est la dernière impression que vous laissez.</a:t>
            </a:r>
            <a:endParaRPr lang="en-US" sz="850" dirty="0"/>
          </a:p>
        </p:txBody>
      </p:sp>
      <p:sp>
        <p:nvSpPr>
          <p:cNvPr id="35" name="Shape 32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EEEDF8"/>
          </a:solidFill>
          <a:ln w="12700">
            <a:solidFill>
              <a:srgbClr val="EEEDF8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14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www.2minutesmax.com  —  Essais illimités — Gratuit pour les candidats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1464"/>
          </a:solidFill>
          <a:ln w="12700">
            <a:solidFill>
              <a:srgbClr val="1B1464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592" y="109728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9144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faire · À éviter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1143000" y="59436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AA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bons réflexes pour une vidéo qui vous ressemble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0" y="1051560"/>
            <a:ext cx="9144000" cy="36576"/>
          </a:xfrm>
          <a:prstGeom prst="rect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274320" y="1170432"/>
            <a:ext cx="4160520" cy="347472"/>
          </a:xfrm>
          <a:prstGeom prst="rect">
            <a:avLst/>
          </a:prstGeom>
          <a:solidFill>
            <a:srgbClr val="0A7A45"/>
          </a:solidFill>
          <a:ln w="12700">
            <a:solidFill>
              <a:srgbClr val="0A7A45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274320" y="1170432"/>
            <a:ext cx="4160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À faire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709160" y="1170432"/>
            <a:ext cx="4160520" cy="3474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709160" y="1170432"/>
            <a:ext cx="4160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À éviter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274320" y="1536192"/>
            <a:ext cx="4160520" cy="594360"/>
          </a:xfrm>
          <a:prstGeom prst="rect">
            <a:avLst/>
          </a:prstGeom>
          <a:solidFill>
            <a:srgbClr val="E8F5EE"/>
          </a:solidFill>
          <a:ln w="12700">
            <a:solidFill>
              <a:srgbClr val="E8F5EE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384048" y="1554480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Parler à la première personne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384048" y="1801368"/>
            <a:ext cx="3931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"Je" est plus fort que "mon profil" ou "ma candidature"</a:t>
            </a:r>
            <a:endParaRPr lang="en-US" sz="850" dirty="0"/>
          </a:p>
        </p:txBody>
      </p:sp>
      <p:sp>
        <p:nvSpPr>
          <p:cNvPr id="14" name="Shape 11"/>
          <p:cNvSpPr/>
          <p:nvPr/>
        </p:nvSpPr>
        <p:spPr>
          <a:xfrm>
            <a:off x="274320" y="2157984"/>
            <a:ext cx="41605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384048" y="2176272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 ce qui vous motive vraiment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384048" y="2423160"/>
            <a:ext cx="3931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L'authenticité se sent — et elle convainc</a:t>
            </a:r>
            <a:endParaRPr lang="en-US" sz="850" dirty="0"/>
          </a:p>
        </p:txBody>
      </p:sp>
      <p:sp>
        <p:nvSpPr>
          <p:cNvPr id="17" name="Shape 14"/>
          <p:cNvSpPr/>
          <p:nvPr/>
        </p:nvSpPr>
        <p:spPr>
          <a:xfrm>
            <a:off x="274320" y="2779776"/>
            <a:ext cx="4160520" cy="594360"/>
          </a:xfrm>
          <a:prstGeom prst="rect">
            <a:avLst/>
          </a:prstGeom>
          <a:solidFill>
            <a:srgbClr val="E8F5EE"/>
          </a:solidFill>
          <a:ln w="12700">
            <a:solidFill>
              <a:srgbClr val="E8F5EE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384048" y="2798064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Citer un exemple concret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384048" y="3044952"/>
            <a:ext cx="3931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situation vécue vaut mieux qu'une liste de qualités</a:t>
            </a:r>
            <a:endParaRPr lang="en-US" sz="850" dirty="0"/>
          </a:p>
        </p:txBody>
      </p:sp>
      <p:sp>
        <p:nvSpPr>
          <p:cNvPr id="20" name="Shape 17"/>
          <p:cNvSpPr/>
          <p:nvPr/>
        </p:nvSpPr>
        <p:spPr>
          <a:xfrm>
            <a:off x="274320" y="3401568"/>
            <a:ext cx="41605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384048" y="3419856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Sourire au démarrage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384048" y="3666744"/>
            <a:ext cx="3931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Cela met à l'aise — le recruteur et vous</a:t>
            </a:r>
            <a:endParaRPr lang="en-US" sz="850" dirty="0"/>
          </a:p>
        </p:txBody>
      </p:sp>
      <p:sp>
        <p:nvSpPr>
          <p:cNvPr id="23" name="Shape 20"/>
          <p:cNvSpPr/>
          <p:nvPr/>
        </p:nvSpPr>
        <p:spPr>
          <a:xfrm>
            <a:off x="274320" y="4023360"/>
            <a:ext cx="4160520" cy="594360"/>
          </a:xfrm>
          <a:prstGeom prst="rect">
            <a:avLst/>
          </a:prstGeom>
          <a:solidFill>
            <a:srgbClr val="E8F5EE"/>
          </a:solidFill>
          <a:ln w="12700">
            <a:solidFill>
              <a:srgbClr val="E8F5EE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384048" y="404164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Tester, puis recommencer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384048" y="4288536"/>
            <a:ext cx="3931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plateforme permet de refaire autant de fois que nécessaire</a:t>
            </a:r>
            <a:endParaRPr lang="en-US" sz="850" dirty="0"/>
          </a:p>
        </p:txBody>
      </p:sp>
      <p:sp>
        <p:nvSpPr>
          <p:cNvPr id="26" name="Shape 23"/>
          <p:cNvSpPr/>
          <p:nvPr/>
        </p:nvSpPr>
        <p:spPr>
          <a:xfrm>
            <a:off x="4709160" y="1536192"/>
            <a:ext cx="4160520" cy="594360"/>
          </a:xfrm>
          <a:prstGeom prst="rect">
            <a:avLst/>
          </a:prstGeom>
          <a:solidFill>
            <a:srgbClr val="FDECEA"/>
          </a:solidFill>
          <a:ln w="12700">
            <a:solidFill>
              <a:srgbClr val="FDECEA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4818888" y="1554480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Réciter son CV mot pour mot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4818888" y="1801368"/>
            <a:ext cx="3931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que vous dites doit compléter le CV, pas le répéter</a:t>
            </a:r>
            <a:endParaRPr lang="en-US" sz="850" dirty="0"/>
          </a:p>
        </p:txBody>
      </p:sp>
      <p:sp>
        <p:nvSpPr>
          <p:cNvPr id="29" name="Shape 26"/>
          <p:cNvSpPr/>
          <p:nvPr/>
        </p:nvSpPr>
        <p:spPr>
          <a:xfrm>
            <a:off x="4709160" y="2157984"/>
            <a:ext cx="41605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4818888" y="2176272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S'excuser ou se dévaloriser</a:t>
            </a:r>
            <a:endParaRPr lang="en-US" sz="1000" dirty="0"/>
          </a:p>
        </p:txBody>
      </p:sp>
      <p:sp>
        <p:nvSpPr>
          <p:cNvPr id="31" name="Text 28"/>
          <p:cNvSpPr/>
          <p:nvPr/>
        </p:nvSpPr>
        <p:spPr>
          <a:xfrm>
            <a:off x="4818888" y="2423160"/>
            <a:ext cx="3931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de "je ne suis peut-être pas le meilleur profil"</a:t>
            </a:r>
            <a:endParaRPr lang="en-US" sz="850" dirty="0"/>
          </a:p>
        </p:txBody>
      </p:sp>
      <p:sp>
        <p:nvSpPr>
          <p:cNvPr id="32" name="Shape 29"/>
          <p:cNvSpPr/>
          <p:nvPr/>
        </p:nvSpPr>
        <p:spPr>
          <a:xfrm>
            <a:off x="4709160" y="2779776"/>
            <a:ext cx="4160520" cy="594360"/>
          </a:xfrm>
          <a:prstGeom prst="rect">
            <a:avLst/>
          </a:prstGeom>
          <a:solidFill>
            <a:srgbClr val="FDECEA"/>
          </a:solidFill>
          <a:ln w="12700">
            <a:solidFill>
              <a:srgbClr val="FDECEA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4818888" y="2798064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Parler trop vite par stress</a:t>
            </a:r>
            <a:endParaRPr lang="en-US" sz="1000" dirty="0"/>
          </a:p>
        </p:txBody>
      </p:sp>
      <p:sp>
        <p:nvSpPr>
          <p:cNvPr id="34" name="Text 31"/>
          <p:cNvSpPr/>
          <p:nvPr/>
        </p:nvSpPr>
        <p:spPr>
          <a:xfrm>
            <a:off x="4818888" y="3044952"/>
            <a:ext cx="3931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Respirez — lenteur = assurance</a:t>
            </a:r>
            <a:endParaRPr lang="en-US" sz="850" dirty="0"/>
          </a:p>
        </p:txBody>
      </p:sp>
      <p:sp>
        <p:nvSpPr>
          <p:cNvPr id="35" name="Shape 32"/>
          <p:cNvSpPr/>
          <p:nvPr/>
        </p:nvSpPr>
        <p:spPr>
          <a:xfrm>
            <a:off x="4709160" y="3401568"/>
            <a:ext cx="41605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4818888" y="3419856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Commencer par "euh" ou "donc"</a:t>
            </a:r>
            <a:endParaRPr lang="en-US" sz="1000" dirty="0"/>
          </a:p>
        </p:txBody>
      </p:sp>
      <p:sp>
        <p:nvSpPr>
          <p:cNvPr id="37" name="Text 34"/>
          <p:cNvSpPr/>
          <p:nvPr/>
        </p:nvSpPr>
        <p:spPr>
          <a:xfrm>
            <a:off x="4818888" y="3666744"/>
            <a:ext cx="3931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Préparez votre première phrase et commencez dessus</a:t>
            </a:r>
            <a:endParaRPr lang="en-US" sz="850" dirty="0"/>
          </a:p>
        </p:txBody>
      </p:sp>
      <p:sp>
        <p:nvSpPr>
          <p:cNvPr id="38" name="Shape 35"/>
          <p:cNvSpPr/>
          <p:nvPr/>
        </p:nvSpPr>
        <p:spPr>
          <a:xfrm>
            <a:off x="4709160" y="4023360"/>
            <a:ext cx="4160520" cy="594360"/>
          </a:xfrm>
          <a:prstGeom prst="rect">
            <a:avLst/>
          </a:prstGeom>
          <a:solidFill>
            <a:srgbClr val="FDECEA"/>
          </a:solidFill>
          <a:ln w="12700">
            <a:solidFill>
              <a:srgbClr val="FDECEA"/>
            </a:solidFill>
            <a:prstDash val="solid"/>
          </a:ln>
        </p:spPr>
      </p:sp>
      <p:sp>
        <p:nvSpPr>
          <p:cNvPr id="39" name="Text 36"/>
          <p:cNvSpPr/>
          <p:nvPr/>
        </p:nvSpPr>
        <p:spPr>
          <a:xfrm>
            <a:off x="4818888" y="404164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Attendre d'être "parfait" pour valider</a:t>
            </a:r>
            <a:endParaRPr lang="en-US" sz="1000" dirty="0"/>
          </a:p>
        </p:txBody>
      </p:sp>
      <p:sp>
        <p:nvSpPr>
          <p:cNvPr id="40" name="Text 37"/>
          <p:cNvSpPr/>
          <p:nvPr/>
        </p:nvSpPr>
        <p:spPr>
          <a:xfrm>
            <a:off x="4818888" y="4288536"/>
            <a:ext cx="3931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vidéo naturelle et sincère bat une vidéo sur-préparée</a:t>
            </a:r>
            <a:endParaRPr lang="en-US" sz="850" dirty="0"/>
          </a:p>
        </p:txBody>
      </p:sp>
      <p:sp>
        <p:nvSpPr>
          <p:cNvPr id="41" name="Shape 38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EEEDF8"/>
          </a:solidFill>
          <a:ln w="12700">
            <a:solidFill>
              <a:srgbClr val="EEEDF8"/>
            </a:solidFill>
            <a:prstDash val="solid"/>
          </a:ln>
        </p:spPr>
      </p:sp>
      <p:sp>
        <p:nvSpPr>
          <p:cNvPr id="42" name="Text 39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14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www.2minutesmax.com  —  Essais illimités — Gratuit pour les candidats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592" y="109728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9144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Checklist avant de valider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1143000" y="59436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DD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de pression — validez un premier essai pour tester, recommencez autant que vous voulez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0" y="1051560"/>
            <a:ext cx="9144000" cy="36576"/>
          </a:xfrm>
          <a:prstGeom prst="rect">
            <a:avLst/>
          </a:prstGeom>
          <a:solidFill>
            <a:srgbClr val="1B1464"/>
          </a:solidFill>
          <a:ln w="12700">
            <a:solidFill>
              <a:srgbClr val="1B1464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274320" y="1170432"/>
            <a:ext cx="2834640" cy="320040"/>
          </a:xfrm>
          <a:prstGeom prst="rect">
            <a:avLst/>
          </a:prstGeom>
          <a:solidFill>
            <a:srgbClr val="1B1464"/>
          </a:solidFill>
          <a:ln w="12700">
            <a:solidFill>
              <a:srgbClr val="1B1464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274320" y="1170432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 contenu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74320" y="1508760"/>
            <a:ext cx="2834640" cy="777240"/>
          </a:xfrm>
          <a:prstGeom prst="rect">
            <a:avLst/>
          </a:prstGeom>
          <a:solidFill>
            <a:srgbClr val="EEEDF8"/>
          </a:solidFill>
          <a:ln w="12700">
            <a:solidFill>
              <a:srgbClr val="EEEDF8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274320" y="1508760"/>
            <a:ext cx="256032" cy="777240"/>
          </a:xfrm>
          <a:prstGeom prst="rect">
            <a:avLst/>
          </a:prstGeom>
          <a:solidFill>
            <a:srgbClr val="1B1464"/>
          </a:solidFill>
          <a:ln w="12700">
            <a:solidFill>
              <a:srgbClr val="1B1464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274320" y="1508760"/>
            <a:ext cx="25603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□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566928" y="1563624"/>
            <a:ext cx="24871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me présente en une phrase claire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566928" y="1947672"/>
            <a:ext cx="24871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Prénom, situation actuelle, ce que je cherche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274320" y="2313432"/>
            <a:ext cx="283464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274320" y="2313432"/>
            <a:ext cx="256032" cy="777240"/>
          </a:xfrm>
          <a:prstGeom prst="rect">
            <a:avLst/>
          </a:prstGeom>
          <a:solidFill>
            <a:srgbClr val="1B1464"/>
          </a:solidFill>
          <a:ln w="12700">
            <a:solidFill>
              <a:srgbClr val="1B1464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274320" y="2313432"/>
            <a:ext cx="25603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□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566928" y="2368296"/>
            <a:ext cx="24871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parle d'au moins un point fort concret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566928" y="2752344"/>
            <a:ext cx="24871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compétence ou une expérience dont je suis fier(ère)</a:t>
            </a:r>
            <a:endParaRPr lang="en-US" sz="800" dirty="0"/>
          </a:p>
        </p:txBody>
      </p:sp>
      <p:sp>
        <p:nvSpPr>
          <p:cNvPr id="19" name="Shape 16"/>
          <p:cNvSpPr/>
          <p:nvPr/>
        </p:nvSpPr>
        <p:spPr>
          <a:xfrm>
            <a:off x="274320" y="3118104"/>
            <a:ext cx="2834640" cy="777240"/>
          </a:xfrm>
          <a:prstGeom prst="rect">
            <a:avLst/>
          </a:prstGeom>
          <a:solidFill>
            <a:srgbClr val="EEEDF8"/>
          </a:solidFill>
          <a:ln w="12700">
            <a:solidFill>
              <a:srgbClr val="EEEDF8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274320" y="3118104"/>
            <a:ext cx="256032" cy="777240"/>
          </a:xfrm>
          <a:prstGeom prst="rect">
            <a:avLst/>
          </a:prstGeom>
          <a:solidFill>
            <a:srgbClr val="1B1464"/>
          </a:solidFill>
          <a:ln w="12700">
            <a:solidFill>
              <a:srgbClr val="1B1464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274320" y="3118104"/>
            <a:ext cx="25603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□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566928" y="3172968"/>
            <a:ext cx="24871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dis ce que je cherche, sans me limiter</a:t>
            </a:r>
            <a:endParaRPr lang="en-US" sz="900" dirty="0"/>
          </a:p>
        </p:txBody>
      </p:sp>
      <p:sp>
        <p:nvSpPr>
          <p:cNvPr id="23" name="Text 20"/>
          <p:cNvSpPr/>
          <p:nvPr/>
        </p:nvSpPr>
        <p:spPr>
          <a:xfrm>
            <a:off x="566928" y="3557016"/>
            <a:ext cx="24871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type de poste ou d'environnement, pas une seule offre</a:t>
            </a:r>
            <a:endParaRPr lang="en-US" sz="800" dirty="0"/>
          </a:p>
        </p:txBody>
      </p:sp>
      <p:sp>
        <p:nvSpPr>
          <p:cNvPr id="24" name="Shape 21"/>
          <p:cNvSpPr/>
          <p:nvPr/>
        </p:nvSpPr>
        <p:spPr>
          <a:xfrm>
            <a:off x="274320" y="3922776"/>
            <a:ext cx="283464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274320" y="3922776"/>
            <a:ext cx="256032" cy="777240"/>
          </a:xfrm>
          <a:prstGeom prst="rect">
            <a:avLst/>
          </a:prstGeom>
          <a:solidFill>
            <a:srgbClr val="1B1464"/>
          </a:solidFill>
          <a:ln w="12700">
            <a:solidFill>
              <a:srgbClr val="1B1464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274320" y="3922776"/>
            <a:ext cx="25603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□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566928" y="3977640"/>
            <a:ext cx="24871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termine par une invitation à me contacter</a:t>
            </a:r>
            <a:endParaRPr lang="en-US" sz="900" dirty="0"/>
          </a:p>
        </p:txBody>
      </p:sp>
      <p:sp>
        <p:nvSpPr>
          <p:cNvPr id="28" name="Text 25"/>
          <p:cNvSpPr/>
          <p:nvPr/>
        </p:nvSpPr>
        <p:spPr>
          <a:xfrm>
            <a:off x="566928" y="4361688"/>
            <a:ext cx="24871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et sincère</a:t>
            </a:r>
            <a:endParaRPr lang="en-US" sz="800" dirty="0"/>
          </a:p>
        </p:txBody>
      </p:sp>
      <p:sp>
        <p:nvSpPr>
          <p:cNvPr id="29" name="Shape 26"/>
          <p:cNvSpPr/>
          <p:nvPr/>
        </p:nvSpPr>
        <p:spPr>
          <a:xfrm>
            <a:off x="3246120" y="1170432"/>
            <a:ext cx="2834640" cy="320040"/>
          </a:xfrm>
          <a:prstGeom prst="rect">
            <a:avLst/>
          </a:prstGeom>
          <a:solidFill>
            <a:srgbClr val="0077A8"/>
          </a:solidFill>
          <a:ln w="12700">
            <a:solidFill>
              <a:srgbClr val="0077A8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3246120" y="1170432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 technique</a:t>
            </a:r>
            <a:endParaRPr lang="en-US" sz="1100" dirty="0"/>
          </a:p>
        </p:txBody>
      </p:sp>
      <p:sp>
        <p:nvSpPr>
          <p:cNvPr id="31" name="Shape 28"/>
          <p:cNvSpPr/>
          <p:nvPr/>
        </p:nvSpPr>
        <p:spPr>
          <a:xfrm>
            <a:off x="3246120" y="1508760"/>
            <a:ext cx="2834640" cy="777240"/>
          </a:xfrm>
          <a:prstGeom prst="rect">
            <a:avLst/>
          </a:prstGeom>
          <a:solidFill>
            <a:srgbClr val="E6F4FA"/>
          </a:solidFill>
          <a:ln w="12700">
            <a:solidFill>
              <a:srgbClr val="E6F4FA"/>
            </a:solidFill>
            <a:prstDash val="solid"/>
          </a:ln>
        </p:spPr>
      </p:sp>
      <p:sp>
        <p:nvSpPr>
          <p:cNvPr id="32" name="Shape 29"/>
          <p:cNvSpPr/>
          <p:nvPr/>
        </p:nvSpPr>
        <p:spPr>
          <a:xfrm>
            <a:off x="3246120" y="1508760"/>
            <a:ext cx="256032" cy="777240"/>
          </a:xfrm>
          <a:prstGeom prst="rect">
            <a:avLst/>
          </a:prstGeom>
          <a:solidFill>
            <a:srgbClr val="0077A8"/>
          </a:solidFill>
          <a:ln w="12700">
            <a:solidFill>
              <a:srgbClr val="0077A8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3246120" y="1508760"/>
            <a:ext cx="25603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□</a:t>
            </a:r>
            <a:endParaRPr lang="en-US" sz="1400" dirty="0"/>
          </a:p>
        </p:txBody>
      </p:sp>
      <p:sp>
        <p:nvSpPr>
          <p:cNvPr id="34" name="Text 31"/>
          <p:cNvSpPr/>
          <p:nvPr/>
        </p:nvSpPr>
        <p:spPr>
          <a:xfrm>
            <a:off x="3538728" y="1563624"/>
            <a:ext cx="24871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 visage est bien éclairé</a:t>
            </a:r>
            <a:endParaRPr lang="en-US" sz="900" dirty="0"/>
          </a:p>
        </p:txBody>
      </p:sp>
      <p:sp>
        <p:nvSpPr>
          <p:cNvPr id="35" name="Text 32"/>
          <p:cNvSpPr/>
          <p:nvPr/>
        </p:nvSpPr>
        <p:spPr>
          <a:xfrm>
            <a:off x="3538728" y="1947672"/>
            <a:ext cx="24871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Lumière naturelle de face, ou lampe devant moi</a:t>
            </a:r>
            <a:endParaRPr lang="en-US" sz="800" dirty="0"/>
          </a:p>
        </p:txBody>
      </p:sp>
      <p:sp>
        <p:nvSpPr>
          <p:cNvPr id="36" name="Shape 33"/>
          <p:cNvSpPr/>
          <p:nvPr/>
        </p:nvSpPr>
        <p:spPr>
          <a:xfrm>
            <a:off x="3246120" y="2313432"/>
            <a:ext cx="283464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7" name="Shape 34"/>
          <p:cNvSpPr/>
          <p:nvPr/>
        </p:nvSpPr>
        <p:spPr>
          <a:xfrm>
            <a:off x="3246120" y="2313432"/>
            <a:ext cx="256032" cy="777240"/>
          </a:xfrm>
          <a:prstGeom prst="rect">
            <a:avLst/>
          </a:prstGeom>
          <a:solidFill>
            <a:srgbClr val="0077A8"/>
          </a:solidFill>
          <a:ln w="12700">
            <a:solidFill>
              <a:srgbClr val="0077A8"/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3246120" y="2313432"/>
            <a:ext cx="25603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□</a:t>
            </a:r>
            <a:endParaRPr lang="en-US" sz="1400" dirty="0"/>
          </a:p>
        </p:txBody>
      </p:sp>
      <p:sp>
        <p:nvSpPr>
          <p:cNvPr id="39" name="Text 36"/>
          <p:cNvSpPr/>
          <p:nvPr/>
        </p:nvSpPr>
        <p:spPr>
          <a:xfrm>
            <a:off x="3538728" y="2368296"/>
            <a:ext cx="24871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fond derrière moi est simple</a:t>
            </a:r>
            <a:endParaRPr lang="en-US" sz="900" dirty="0"/>
          </a:p>
        </p:txBody>
      </p:sp>
      <p:sp>
        <p:nvSpPr>
          <p:cNvPr id="40" name="Text 37"/>
          <p:cNvSpPr/>
          <p:nvPr/>
        </p:nvSpPr>
        <p:spPr>
          <a:xfrm>
            <a:off x="3538728" y="2752344"/>
            <a:ext cx="24871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Mur, porte, coin de pièce — pas de désordre visible</a:t>
            </a:r>
            <a:endParaRPr lang="en-US" sz="800" dirty="0"/>
          </a:p>
        </p:txBody>
      </p:sp>
      <p:sp>
        <p:nvSpPr>
          <p:cNvPr id="41" name="Shape 38"/>
          <p:cNvSpPr/>
          <p:nvPr/>
        </p:nvSpPr>
        <p:spPr>
          <a:xfrm>
            <a:off x="3246120" y="3118104"/>
            <a:ext cx="2834640" cy="777240"/>
          </a:xfrm>
          <a:prstGeom prst="rect">
            <a:avLst/>
          </a:prstGeom>
          <a:solidFill>
            <a:srgbClr val="E6F4FA"/>
          </a:solidFill>
          <a:ln w="12700">
            <a:solidFill>
              <a:srgbClr val="E6F4FA"/>
            </a:solidFill>
            <a:prstDash val="solid"/>
          </a:ln>
        </p:spPr>
      </p:sp>
      <p:sp>
        <p:nvSpPr>
          <p:cNvPr id="42" name="Shape 39"/>
          <p:cNvSpPr/>
          <p:nvPr/>
        </p:nvSpPr>
        <p:spPr>
          <a:xfrm>
            <a:off x="3246120" y="3118104"/>
            <a:ext cx="256032" cy="777240"/>
          </a:xfrm>
          <a:prstGeom prst="rect">
            <a:avLst/>
          </a:prstGeom>
          <a:solidFill>
            <a:srgbClr val="0077A8"/>
          </a:solidFill>
          <a:ln w="12700">
            <a:solidFill>
              <a:srgbClr val="0077A8"/>
            </a:solidFill>
            <a:prstDash val="solid"/>
          </a:ln>
        </p:spPr>
      </p:sp>
      <p:sp>
        <p:nvSpPr>
          <p:cNvPr id="43" name="Text 40"/>
          <p:cNvSpPr/>
          <p:nvPr/>
        </p:nvSpPr>
        <p:spPr>
          <a:xfrm>
            <a:off x="3246120" y="3118104"/>
            <a:ext cx="25603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□</a:t>
            </a:r>
            <a:endParaRPr lang="en-US" sz="1400" dirty="0"/>
          </a:p>
        </p:txBody>
      </p:sp>
      <p:sp>
        <p:nvSpPr>
          <p:cNvPr id="44" name="Text 41"/>
          <p:cNvSpPr/>
          <p:nvPr/>
        </p:nvSpPr>
        <p:spPr>
          <a:xfrm>
            <a:off x="3538728" y="3172968"/>
            <a:ext cx="24871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son est clair, sans bruit de fond</a:t>
            </a:r>
            <a:endParaRPr lang="en-US" sz="900" dirty="0"/>
          </a:p>
        </p:txBody>
      </p:sp>
      <p:sp>
        <p:nvSpPr>
          <p:cNvPr id="45" name="Text 42"/>
          <p:cNvSpPr/>
          <p:nvPr/>
        </p:nvSpPr>
        <p:spPr>
          <a:xfrm>
            <a:off x="3538728" y="3557016"/>
            <a:ext cx="24871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ferme les fenêtres, je coupe les notifications</a:t>
            </a:r>
            <a:endParaRPr lang="en-US" sz="800" dirty="0"/>
          </a:p>
        </p:txBody>
      </p:sp>
      <p:sp>
        <p:nvSpPr>
          <p:cNvPr id="46" name="Shape 43"/>
          <p:cNvSpPr/>
          <p:nvPr/>
        </p:nvSpPr>
        <p:spPr>
          <a:xfrm>
            <a:off x="3246120" y="3922776"/>
            <a:ext cx="283464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7" name="Shape 44"/>
          <p:cNvSpPr/>
          <p:nvPr/>
        </p:nvSpPr>
        <p:spPr>
          <a:xfrm>
            <a:off x="3246120" y="3922776"/>
            <a:ext cx="256032" cy="777240"/>
          </a:xfrm>
          <a:prstGeom prst="rect">
            <a:avLst/>
          </a:prstGeom>
          <a:solidFill>
            <a:srgbClr val="0077A8"/>
          </a:solidFill>
          <a:ln w="12700">
            <a:solidFill>
              <a:srgbClr val="0077A8"/>
            </a:solidFill>
            <a:prstDash val="solid"/>
          </a:ln>
        </p:spPr>
      </p:sp>
      <p:sp>
        <p:nvSpPr>
          <p:cNvPr id="48" name="Text 45"/>
          <p:cNvSpPr/>
          <p:nvPr/>
        </p:nvSpPr>
        <p:spPr>
          <a:xfrm>
            <a:off x="3246120" y="3922776"/>
            <a:ext cx="25603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□</a:t>
            </a:r>
            <a:endParaRPr lang="en-US" sz="1400" dirty="0"/>
          </a:p>
        </p:txBody>
      </p:sp>
      <p:sp>
        <p:nvSpPr>
          <p:cNvPr id="49" name="Text 46"/>
          <p:cNvSpPr/>
          <p:nvPr/>
        </p:nvSpPr>
        <p:spPr>
          <a:xfrm>
            <a:off x="3538728" y="3977640"/>
            <a:ext cx="24871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caméra est à hauteur de mes yeux</a:t>
            </a:r>
            <a:endParaRPr lang="en-US" sz="900" dirty="0"/>
          </a:p>
        </p:txBody>
      </p:sp>
      <p:sp>
        <p:nvSpPr>
          <p:cNvPr id="50" name="Text 47"/>
          <p:cNvSpPr/>
          <p:nvPr/>
        </p:nvSpPr>
        <p:spPr>
          <a:xfrm>
            <a:off x="3538728" y="4361688"/>
            <a:ext cx="24871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pose l'ordinateur sur des livres si besoin</a:t>
            </a:r>
            <a:endParaRPr lang="en-US" sz="800" dirty="0"/>
          </a:p>
        </p:txBody>
      </p:sp>
      <p:sp>
        <p:nvSpPr>
          <p:cNvPr id="51" name="Shape 48"/>
          <p:cNvSpPr/>
          <p:nvPr/>
        </p:nvSpPr>
        <p:spPr>
          <a:xfrm>
            <a:off x="6217920" y="1170432"/>
            <a:ext cx="2834640" cy="320040"/>
          </a:xfrm>
          <a:prstGeom prst="rect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sp>
        <p:nvSpPr>
          <p:cNvPr id="52" name="Text 49"/>
          <p:cNvSpPr/>
          <p:nvPr/>
        </p:nvSpPr>
        <p:spPr>
          <a:xfrm>
            <a:off x="6217920" y="1170432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 attitude</a:t>
            </a:r>
            <a:endParaRPr lang="en-US" sz="1100" dirty="0"/>
          </a:p>
        </p:txBody>
      </p:sp>
      <p:sp>
        <p:nvSpPr>
          <p:cNvPr id="53" name="Shape 50"/>
          <p:cNvSpPr/>
          <p:nvPr/>
        </p:nvSpPr>
        <p:spPr>
          <a:xfrm>
            <a:off x="6217920" y="1508760"/>
            <a:ext cx="2834640" cy="777240"/>
          </a:xfrm>
          <a:prstGeom prst="rect">
            <a:avLst/>
          </a:prstGeom>
          <a:solidFill>
            <a:srgbClr val="FDF0EC"/>
          </a:solidFill>
          <a:ln w="12700">
            <a:solidFill>
              <a:srgbClr val="FDF0EC"/>
            </a:solidFill>
            <a:prstDash val="solid"/>
          </a:ln>
        </p:spPr>
      </p:sp>
      <p:sp>
        <p:nvSpPr>
          <p:cNvPr id="54" name="Shape 51"/>
          <p:cNvSpPr/>
          <p:nvPr/>
        </p:nvSpPr>
        <p:spPr>
          <a:xfrm>
            <a:off x="6217920" y="1508760"/>
            <a:ext cx="256032" cy="777240"/>
          </a:xfrm>
          <a:prstGeom prst="rect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sp>
        <p:nvSpPr>
          <p:cNvPr id="55" name="Text 52"/>
          <p:cNvSpPr/>
          <p:nvPr/>
        </p:nvSpPr>
        <p:spPr>
          <a:xfrm>
            <a:off x="6217920" y="1508760"/>
            <a:ext cx="25603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□</a:t>
            </a:r>
            <a:endParaRPr lang="en-US" sz="1400" dirty="0"/>
          </a:p>
        </p:txBody>
      </p:sp>
      <p:sp>
        <p:nvSpPr>
          <p:cNvPr id="56" name="Text 53"/>
          <p:cNvSpPr/>
          <p:nvPr/>
        </p:nvSpPr>
        <p:spPr>
          <a:xfrm>
            <a:off x="6510528" y="1563624"/>
            <a:ext cx="24871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souris au début de ma vidéo</a:t>
            </a:r>
            <a:endParaRPr lang="en-US" sz="900" dirty="0"/>
          </a:p>
        </p:txBody>
      </p:sp>
      <p:sp>
        <p:nvSpPr>
          <p:cNvPr id="57" name="Text 54"/>
          <p:cNvSpPr/>
          <p:nvPr/>
        </p:nvSpPr>
        <p:spPr>
          <a:xfrm>
            <a:off x="6510528" y="1947672"/>
            <a:ext cx="24871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L'énergie positive se voit — et elle rassure</a:t>
            </a:r>
            <a:endParaRPr lang="en-US" sz="800" dirty="0"/>
          </a:p>
        </p:txBody>
      </p:sp>
      <p:sp>
        <p:nvSpPr>
          <p:cNvPr id="58" name="Shape 55"/>
          <p:cNvSpPr/>
          <p:nvPr/>
        </p:nvSpPr>
        <p:spPr>
          <a:xfrm>
            <a:off x="6217920" y="2313432"/>
            <a:ext cx="283464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9" name="Shape 56"/>
          <p:cNvSpPr/>
          <p:nvPr/>
        </p:nvSpPr>
        <p:spPr>
          <a:xfrm>
            <a:off x="6217920" y="2313432"/>
            <a:ext cx="256032" cy="777240"/>
          </a:xfrm>
          <a:prstGeom prst="rect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sp>
        <p:nvSpPr>
          <p:cNvPr id="60" name="Text 57"/>
          <p:cNvSpPr/>
          <p:nvPr/>
        </p:nvSpPr>
        <p:spPr>
          <a:xfrm>
            <a:off x="6217920" y="2313432"/>
            <a:ext cx="25603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□</a:t>
            </a:r>
            <a:endParaRPr lang="en-US" sz="1400" dirty="0"/>
          </a:p>
        </p:txBody>
      </p:sp>
      <p:sp>
        <p:nvSpPr>
          <p:cNvPr id="61" name="Text 58"/>
          <p:cNvSpPr/>
          <p:nvPr/>
        </p:nvSpPr>
        <p:spPr>
          <a:xfrm>
            <a:off x="6510528" y="2368296"/>
            <a:ext cx="24871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regarde la caméra ou l'avatar, pas mon image</a:t>
            </a:r>
            <a:endParaRPr lang="en-US" sz="900" dirty="0"/>
          </a:p>
        </p:txBody>
      </p:sp>
      <p:sp>
        <p:nvSpPr>
          <p:cNvPr id="62" name="Text 59"/>
          <p:cNvSpPr/>
          <p:nvPr/>
        </p:nvSpPr>
        <p:spPr>
          <a:xfrm>
            <a:off x="6510528" y="2752344"/>
            <a:ext cx="24871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fenêtre de mots-clés s'affiche à l'écran pendant l'enregistrement</a:t>
            </a:r>
            <a:endParaRPr lang="en-US" sz="800" dirty="0"/>
          </a:p>
        </p:txBody>
      </p:sp>
      <p:sp>
        <p:nvSpPr>
          <p:cNvPr id="63" name="Shape 60"/>
          <p:cNvSpPr/>
          <p:nvPr/>
        </p:nvSpPr>
        <p:spPr>
          <a:xfrm>
            <a:off x="6217920" y="3118104"/>
            <a:ext cx="2834640" cy="777240"/>
          </a:xfrm>
          <a:prstGeom prst="rect">
            <a:avLst/>
          </a:prstGeom>
          <a:solidFill>
            <a:srgbClr val="FDF0EC"/>
          </a:solidFill>
          <a:ln w="12700">
            <a:solidFill>
              <a:srgbClr val="FDF0EC"/>
            </a:solidFill>
            <a:prstDash val="solid"/>
          </a:ln>
        </p:spPr>
      </p:sp>
      <p:sp>
        <p:nvSpPr>
          <p:cNvPr id="64" name="Shape 61"/>
          <p:cNvSpPr/>
          <p:nvPr/>
        </p:nvSpPr>
        <p:spPr>
          <a:xfrm>
            <a:off x="6217920" y="3118104"/>
            <a:ext cx="256032" cy="777240"/>
          </a:xfrm>
          <a:prstGeom prst="rect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sp>
        <p:nvSpPr>
          <p:cNvPr id="65" name="Text 62"/>
          <p:cNvSpPr/>
          <p:nvPr/>
        </p:nvSpPr>
        <p:spPr>
          <a:xfrm>
            <a:off x="6217920" y="3118104"/>
            <a:ext cx="25603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□</a:t>
            </a:r>
            <a:endParaRPr lang="en-US" sz="1400" dirty="0"/>
          </a:p>
        </p:txBody>
      </p:sp>
      <p:sp>
        <p:nvSpPr>
          <p:cNvPr id="66" name="Text 63"/>
          <p:cNvSpPr/>
          <p:nvPr/>
        </p:nvSpPr>
        <p:spPr>
          <a:xfrm>
            <a:off x="6510528" y="3172968"/>
            <a:ext cx="24871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parle clairement, pas trop vite</a:t>
            </a:r>
            <a:endParaRPr lang="en-US" sz="900" dirty="0"/>
          </a:p>
        </p:txBody>
      </p:sp>
      <p:sp>
        <p:nvSpPr>
          <p:cNvPr id="67" name="Text 64"/>
          <p:cNvSpPr/>
          <p:nvPr/>
        </p:nvSpPr>
        <p:spPr>
          <a:xfrm>
            <a:off x="6510528" y="3557016"/>
            <a:ext cx="24871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suis à l'aise, même si je ne suis pas parfait(e)</a:t>
            </a:r>
            <a:endParaRPr lang="en-US" sz="800" dirty="0"/>
          </a:p>
        </p:txBody>
      </p:sp>
      <p:sp>
        <p:nvSpPr>
          <p:cNvPr id="68" name="Shape 65"/>
          <p:cNvSpPr/>
          <p:nvPr/>
        </p:nvSpPr>
        <p:spPr>
          <a:xfrm>
            <a:off x="6217920" y="3922776"/>
            <a:ext cx="283464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9" name="Shape 66"/>
          <p:cNvSpPr/>
          <p:nvPr/>
        </p:nvSpPr>
        <p:spPr>
          <a:xfrm>
            <a:off x="6217920" y="3922776"/>
            <a:ext cx="256032" cy="777240"/>
          </a:xfrm>
          <a:prstGeom prst="rect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sp>
        <p:nvSpPr>
          <p:cNvPr id="70" name="Text 67"/>
          <p:cNvSpPr/>
          <p:nvPr/>
        </p:nvSpPr>
        <p:spPr>
          <a:xfrm>
            <a:off x="6217920" y="3922776"/>
            <a:ext cx="25603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□</a:t>
            </a:r>
            <a:endParaRPr lang="en-US" sz="1400" dirty="0"/>
          </a:p>
        </p:txBody>
      </p:sp>
      <p:sp>
        <p:nvSpPr>
          <p:cNvPr id="71" name="Text 68"/>
          <p:cNvSpPr/>
          <p:nvPr/>
        </p:nvSpPr>
        <p:spPr>
          <a:xfrm>
            <a:off x="6510528" y="3977640"/>
            <a:ext cx="248716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Après avoir envoyé mon lien, je peux encore refaire ma vidéo</a:t>
            </a:r>
            <a:endParaRPr lang="en-US" sz="900" dirty="0"/>
          </a:p>
        </p:txBody>
      </p:sp>
      <p:sp>
        <p:nvSpPr>
          <p:cNvPr id="72" name="Text 69"/>
          <p:cNvSpPr/>
          <p:nvPr/>
        </p:nvSpPr>
        <p:spPr>
          <a:xfrm>
            <a:off x="6510528" y="4361688"/>
            <a:ext cx="24871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vidéo peut être refaite à tout moment — le lien reste le même</a:t>
            </a:r>
            <a:endParaRPr lang="en-US" sz="800" dirty="0"/>
          </a:p>
        </p:txBody>
      </p:sp>
      <p:sp>
        <p:nvSpPr>
          <p:cNvPr id="73" name="Shape 70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EEEDF8"/>
          </a:solidFill>
          <a:ln w="12700">
            <a:solidFill>
              <a:srgbClr val="EEEDF8"/>
            </a:solidFill>
            <a:prstDash val="solid"/>
          </a:ln>
        </p:spPr>
      </p:sp>
      <p:sp>
        <p:nvSpPr>
          <p:cNvPr id="74" name="Text 71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14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www.2minutesmax.com  —  Essais illimités — Gratuit pour les candidats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592" y="109728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9144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outils qui m'aident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1143000" y="59436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DD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 réflexes pour être à l'aise face à la caméra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0" y="1051560"/>
            <a:ext cx="9144000" cy="36576"/>
          </a:xfrm>
          <a:prstGeom prst="rect">
            <a:avLst/>
          </a:prstGeom>
          <a:solidFill>
            <a:srgbClr val="1B1464"/>
          </a:solidFill>
          <a:ln w="12700">
            <a:solidFill>
              <a:srgbClr val="1B1464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274320" y="11704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14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OUTILS INTÉGRÉS À LA PLATEFORME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274320" y="1426464"/>
            <a:ext cx="8595360" cy="27432"/>
          </a:xfrm>
          <a:prstGeom prst="rect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274320" y="1508760"/>
            <a:ext cx="2743200" cy="960120"/>
          </a:xfrm>
          <a:prstGeom prst="rect">
            <a:avLst/>
          </a:prstGeom>
          <a:solidFill>
            <a:srgbClr val="EEEDF8"/>
          </a:solidFill>
          <a:ln w="12700">
            <a:solidFill>
              <a:srgbClr val="EEEDF8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274320" y="1508760"/>
            <a:ext cx="2743200" cy="329184"/>
          </a:xfrm>
          <a:prstGeom prst="rect">
            <a:avLst/>
          </a:prstGeom>
          <a:solidFill>
            <a:srgbClr val="1B1464"/>
          </a:solidFill>
          <a:ln w="12700">
            <a:solidFill>
              <a:srgbClr val="1B1464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347472" y="1527048"/>
            <a:ext cx="25968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Fenêtre de mots-clés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347472" y="1874520"/>
            <a:ext cx="2596896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Vos notes s'affichent à l'écran pendant l'enregistrement — pas besoin de tout mémoriser.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3200400" y="1508760"/>
            <a:ext cx="2743200" cy="960120"/>
          </a:xfrm>
          <a:prstGeom prst="rect">
            <a:avLst/>
          </a:prstGeom>
          <a:solidFill>
            <a:srgbClr val="FDF0EC"/>
          </a:solidFill>
          <a:ln w="12700">
            <a:solidFill>
              <a:srgbClr val="FDF0EC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200400" y="1508760"/>
            <a:ext cx="2743200" cy="329184"/>
          </a:xfrm>
          <a:prstGeom prst="rect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3273552" y="1527048"/>
            <a:ext cx="25968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Avatar interlocuteur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3273552" y="1874520"/>
            <a:ext cx="2596896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Choisissez un visage virtuel à regarder — votre regard sera naturellement plus vivant et engagé.</a:t>
            </a:r>
            <a:endParaRPr lang="en-US" sz="950" dirty="0"/>
          </a:p>
        </p:txBody>
      </p:sp>
      <p:sp>
        <p:nvSpPr>
          <p:cNvPr id="17" name="Shape 14"/>
          <p:cNvSpPr/>
          <p:nvPr/>
        </p:nvSpPr>
        <p:spPr>
          <a:xfrm>
            <a:off x="6126480" y="1508760"/>
            <a:ext cx="2743200" cy="960120"/>
          </a:xfrm>
          <a:prstGeom prst="rect">
            <a:avLst/>
          </a:prstGeom>
          <a:solidFill>
            <a:srgbClr val="E6F4FA"/>
          </a:solidFill>
          <a:ln w="12700">
            <a:solidFill>
              <a:srgbClr val="E6F4FA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6126480" y="1508760"/>
            <a:ext cx="2743200" cy="329184"/>
          </a:xfrm>
          <a:prstGeom prst="rect">
            <a:avLst/>
          </a:prstGeom>
          <a:solidFill>
            <a:srgbClr val="0077A8"/>
          </a:solidFill>
          <a:ln w="12700">
            <a:solidFill>
              <a:srgbClr val="0077A8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6199632" y="1527048"/>
            <a:ext cx="25968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Essais illimités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6199632" y="1874520"/>
            <a:ext cx="2596896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Testez, recommencez, validez quand vous vous sentez prêt(e). Aucune pression.</a:t>
            </a:r>
            <a:endParaRPr lang="en-US" sz="950" dirty="0"/>
          </a:p>
        </p:txBody>
      </p:sp>
      <p:sp>
        <p:nvSpPr>
          <p:cNvPr id="21" name="Text 18"/>
          <p:cNvSpPr/>
          <p:nvPr/>
        </p:nvSpPr>
        <p:spPr>
          <a:xfrm>
            <a:off x="274320" y="2578608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14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RÉFLEXES D'ATTITUDE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274320" y="2834640"/>
            <a:ext cx="8595360" cy="27432"/>
          </a:xfrm>
          <a:prstGeom prst="rect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274320" y="2916936"/>
            <a:ext cx="2743200" cy="914400"/>
          </a:xfrm>
          <a:prstGeom prst="rect">
            <a:avLst/>
          </a:prstGeom>
          <a:solidFill>
            <a:srgbClr val="FDF0EC"/>
          </a:solidFill>
          <a:ln w="12700">
            <a:solidFill>
              <a:srgbClr val="FDF0EC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274320" y="2916936"/>
            <a:ext cx="2743200" cy="329184"/>
          </a:xfrm>
          <a:prstGeom prst="rect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347472" y="2935224"/>
            <a:ext cx="25968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Regardez la caméra ou l'avatar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347472" y="3282696"/>
            <a:ext cx="25968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L'avatar aide à avoir un regard naturel et engagé.</a:t>
            </a:r>
            <a:endParaRPr lang="en-US" sz="950" dirty="0"/>
          </a:p>
        </p:txBody>
      </p:sp>
      <p:sp>
        <p:nvSpPr>
          <p:cNvPr id="27" name="Shape 24"/>
          <p:cNvSpPr/>
          <p:nvPr/>
        </p:nvSpPr>
        <p:spPr>
          <a:xfrm>
            <a:off x="3200400" y="2916936"/>
            <a:ext cx="2743200" cy="914400"/>
          </a:xfrm>
          <a:prstGeom prst="rect">
            <a:avLst/>
          </a:prstGeom>
          <a:solidFill>
            <a:srgbClr val="E6F4FA"/>
          </a:solidFill>
          <a:ln w="12700">
            <a:solidFill>
              <a:srgbClr val="E6F4FA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3200400" y="2916936"/>
            <a:ext cx="2743200" cy="329184"/>
          </a:xfrm>
          <a:prstGeom prst="rect">
            <a:avLst/>
          </a:prstGeom>
          <a:solidFill>
            <a:srgbClr val="0077A8"/>
          </a:solidFill>
          <a:ln w="12700">
            <a:solidFill>
              <a:srgbClr val="0077A8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3273552" y="2935224"/>
            <a:ext cx="25968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Parlez naturellement</a:t>
            </a:r>
            <a:endParaRPr lang="en-US" sz="1100" dirty="0"/>
          </a:p>
        </p:txBody>
      </p:sp>
      <p:sp>
        <p:nvSpPr>
          <p:cNvPr id="30" name="Text 27"/>
          <p:cNvSpPr/>
          <p:nvPr/>
        </p:nvSpPr>
        <p:spPr>
          <a:xfrm>
            <a:off x="3273552" y="3282696"/>
            <a:ext cx="25968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 à quelqu'un que vous connaissez bien — pas de ton artificiel.</a:t>
            </a:r>
            <a:endParaRPr lang="en-US" sz="950" dirty="0"/>
          </a:p>
        </p:txBody>
      </p:sp>
      <p:sp>
        <p:nvSpPr>
          <p:cNvPr id="31" name="Shape 28"/>
          <p:cNvSpPr/>
          <p:nvPr/>
        </p:nvSpPr>
        <p:spPr>
          <a:xfrm>
            <a:off x="6126480" y="2916936"/>
            <a:ext cx="2743200" cy="914400"/>
          </a:xfrm>
          <a:prstGeom prst="rect">
            <a:avLst/>
          </a:prstGeom>
          <a:solidFill>
            <a:srgbClr val="E8F5EE"/>
          </a:solidFill>
          <a:ln w="12700">
            <a:solidFill>
              <a:srgbClr val="E8F5EE"/>
            </a:solidFill>
            <a:prstDash val="solid"/>
          </a:ln>
        </p:spPr>
      </p:sp>
      <p:sp>
        <p:nvSpPr>
          <p:cNvPr id="32" name="Shape 29"/>
          <p:cNvSpPr/>
          <p:nvPr/>
        </p:nvSpPr>
        <p:spPr>
          <a:xfrm>
            <a:off x="6126480" y="2916936"/>
            <a:ext cx="2743200" cy="329184"/>
          </a:xfrm>
          <a:prstGeom prst="rect">
            <a:avLst/>
          </a:prstGeom>
          <a:solidFill>
            <a:srgbClr val="0A7A45"/>
          </a:solidFill>
          <a:ln w="12700">
            <a:solidFill>
              <a:srgbClr val="0A7A45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6199632" y="2935224"/>
            <a:ext cx="25968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Souriez au début</a:t>
            </a:r>
            <a:endParaRPr lang="en-US" sz="1100" dirty="0"/>
          </a:p>
        </p:txBody>
      </p:sp>
      <p:sp>
        <p:nvSpPr>
          <p:cNvPr id="34" name="Text 31"/>
          <p:cNvSpPr/>
          <p:nvPr/>
        </p:nvSpPr>
        <p:spPr>
          <a:xfrm>
            <a:off x="6199632" y="3282696"/>
            <a:ext cx="25968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222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L'énergie positive se voit toujours, même à travers un écran.</a:t>
            </a:r>
            <a:endParaRPr lang="en-US" sz="950" dirty="0"/>
          </a:p>
        </p:txBody>
      </p:sp>
      <p:sp>
        <p:nvSpPr>
          <p:cNvPr id="35" name="Shape 32"/>
          <p:cNvSpPr/>
          <p:nvPr/>
        </p:nvSpPr>
        <p:spPr>
          <a:xfrm>
            <a:off x="274320" y="3931920"/>
            <a:ext cx="8595360" cy="713232"/>
          </a:xfrm>
          <a:prstGeom prst="rect">
            <a:avLst/>
          </a:prstGeom>
          <a:solidFill>
            <a:srgbClr val="EEEDF8"/>
          </a:solidFill>
          <a:ln w="12700">
            <a:solidFill>
              <a:srgbClr val="EEEDF8"/>
            </a:solidFill>
            <a:prstDash val="solid"/>
          </a:ln>
        </p:spPr>
      </p:sp>
      <p:sp>
        <p:nvSpPr>
          <p:cNvPr id="36" name="Shape 33"/>
          <p:cNvSpPr/>
          <p:nvPr/>
        </p:nvSpPr>
        <p:spPr>
          <a:xfrm>
            <a:off x="274320" y="3931920"/>
            <a:ext cx="8595360" cy="36576"/>
          </a:xfrm>
          <a:prstGeom prst="rect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sp>
        <p:nvSpPr>
          <p:cNvPr id="37" name="Shape 34"/>
          <p:cNvSpPr/>
          <p:nvPr/>
        </p:nvSpPr>
        <p:spPr>
          <a:xfrm>
            <a:off x="274320" y="4608576"/>
            <a:ext cx="8595360" cy="36576"/>
          </a:xfrm>
          <a:prstGeom prst="rect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457200" y="3968496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1B14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"Les recruteurs cherchent une personne, pas un CV parfait.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i="1" dirty="0">
                <a:solidFill>
                  <a:srgbClr val="1B14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Votre Profil 2'MAX leur donne la chance de vous découvrir tel(le) que vous êtes."</a:t>
            </a:r>
            <a:endParaRPr lang="en-US" sz="1100" dirty="0"/>
          </a:p>
        </p:txBody>
      </p:sp>
      <p:sp>
        <p:nvSpPr>
          <p:cNvPr id="39" name="Shape 36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EEEDF8"/>
          </a:solidFill>
          <a:ln w="12700">
            <a:solidFill>
              <a:srgbClr val="EEEDF8"/>
            </a:solidFill>
            <a:prstDash val="solid"/>
          </a:ln>
        </p:spPr>
      </p:sp>
      <p:sp>
        <p:nvSpPr>
          <p:cNvPr id="40" name="Text 37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14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www.2minutesmax.com  —  Essais illimités — Gratuit pour les candidats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1464"/>
          </a:solidFill>
          <a:ln w="12700">
            <a:solidFill>
              <a:srgbClr val="1B1464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592" y="109728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3000" y="9144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 Profil 2'MAX — Fiche préparatoire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1143000" y="59436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AA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Préparez vos 4 blocs avant de vous enregistrer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0" y="1051560"/>
            <a:ext cx="9144000" cy="36576"/>
          </a:xfrm>
          <a:prstGeom prst="rect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274320" y="1170432"/>
            <a:ext cx="8595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Votre Profil 2'MAX n'est pas nécessairement ciblé à une offre précise. C'est une présentation de QUI VOUS ÊTES. Il est privé : seules les entreprises à qui vous envoyez votre lien peuvent le voir.</a:t>
            </a:r>
            <a:endParaRPr lang="en-US" sz="950" dirty="0"/>
          </a:p>
        </p:txBody>
      </p:sp>
      <p:sp>
        <p:nvSpPr>
          <p:cNvPr id="8" name="Shape 5"/>
          <p:cNvSpPr/>
          <p:nvPr/>
        </p:nvSpPr>
        <p:spPr>
          <a:xfrm>
            <a:off x="274320" y="1572768"/>
            <a:ext cx="4206240" cy="301752"/>
          </a:xfrm>
          <a:prstGeom prst="rect">
            <a:avLst/>
          </a:prstGeom>
          <a:solidFill>
            <a:srgbClr val="1B1464"/>
          </a:solidFill>
          <a:ln w="12700">
            <a:solidFill>
              <a:srgbClr val="1B1464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347472" y="1591056"/>
            <a:ext cx="4096512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· Qui je suis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274320" y="1874520"/>
            <a:ext cx="4206240" cy="1088136"/>
          </a:xfrm>
          <a:prstGeom prst="rect">
            <a:avLst/>
          </a:prstGeom>
          <a:solidFill>
            <a:srgbClr val="EEEDF8"/>
          </a:solidFill>
          <a:ln w="12700">
            <a:solidFill>
              <a:srgbClr val="EEEDF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365760" y="1920240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B14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 êtes-vous en une phrase ?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365760" y="2176272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B14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 prénom et ma situation actuelle :</a:t>
            </a:r>
            <a:endParaRPr lang="en-US" sz="850" dirty="0"/>
          </a:p>
        </p:txBody>
      </p:sp>
      <p:sp>
        <p:nvSpPr>
          <p:cNvPr id="13" name="Shape 10"/>
          <p:cNvSpPr/>
          <p:nvPr/>
        </p:nvSpPr>
        <p:spPr>
          <a:xfrm>
            <a:off x="365760" y="2322576"/>
            <a:ext cx="4023360" cy="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5760" y="2505456"/>
            <a:ext cx="4023360" cy="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365760" y="2688336"/>
            <a:ext cx="4023360" cy="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365760" y="2779776"/>
            <a:ext cx="56692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B14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: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932688" y="2779776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phrase simple et directe.</a:t>
            </a:r>
            <a:endParaRPr lang="en-US" sz="800" dirty="0"/>
          </a:p>
        </p:txBody>
      </p:sp>
      <p:sp>
        <p:nvSpPr>
          <p:cNvPr id="18" name="Shape 15"/>
          <p:cNvSpPr/>
          <p:nvPr/>
        </p:nvSpPr>
        <p:spPr>
          <a:xfrm>
            <a:off x="274320" y="3054096"/>
            <a:ext cx="4206240" cy="301752"/>
          </a:xfrm>
          <a:prstGeom prst="rect">
            <a:avLst/>
          </a:prstGeom>
          <a:solidFill>
            <a:srgbClr val="E8401C"/>
          </a:solidFill>
          <a:ln w="12700">
            <a:solidFill>
              <a:srgbClr val="E8401C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347472" y="3072384"/>
            <a:ext cx="4096512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· Ce que je recherche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274320" y="3355848"/>
            <a:ext cx="4206240" cy="1088136"/>
          </a:xfrm>
          <a:prstGeom prst="rect">
            <a:avLst/>
          </a:prstGeom>
          <a:solidFill>
            <a:srgbClr val="FDF0EC"/>
          </a:solidFill>
          <a:ln w="12700">
            <a:solidFill>
              <a:srgbClr val="FDF0EC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365760" y="3401568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84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 type de poste ou d'environnement vous attire ?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365760" y="3657600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E84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type de poste ou domaine qui m'intéresse :</a:t>
            </a:r>
            <a:endParaRPr lang="en-US" sz="850" dirty="0"/>
          </a:p>
        </p:txBody>
      </p:sp>
      <p:sp>
        <p:nvSpPr>
          <p:cNvPr id="23" name="Shape 20"/>
          <p:cNvSpPr/>
          <p:nvPr/>
        </p:nvSpPr>
        <p:spPr>
          <a:xfrm>
            <a:off x="365760" y="3803904"/>
            <a:ext cx="4023360" cy="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365760" y="3986784"/>
            <a:ext cx="4023360" cy="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365760" y="4169664"/>
            <a:ext cx="4023360" cy="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365760" y="4261104"/>
            <a:ext cx="56692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4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:</a:t>
            </a:r>
            <a:endParaRPr lang="en-US" sz="800" dirty="0"/>
          </a:p>
        </p:txBody>
      </p:sp>
      <p:sp>
        <p:nvSpPr>
          <p:cNvPr id="27" name="Text 24"/>
          <p:cNvSpPr/>
          <p:nvPr/>
        </p:nvSpPr>
        <p:spPr>
          <a:xfrm>
            <a:off x="932688" y="4261104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Dites-le tôt — le recruteur comprend tout de suite.</a:t>
            </a:r>
            <a:endParaRPr lang="en-US" sz="800" dirty="0"/>
          </a:p>
        </p:txBody>
      </p:sp>
      <p:sp>
        <p:nvSpPr>
          <p:cNvPr id="28" name="Shape 25"/>
          <p:cNvSpPr/>
          <p:nvPr/>
        </p:nvSpPr>
        <p:spPr>
          <a:xfrm>
            <a:off x="4709160" y="1572768"/>
            <a:ext cx="4206240" cy="301752"/>
          </a:xfrm>
          <a:prstGeom prst="rect">
            <a:avLst/>
          </a:prstGeom>
          <a:solidFill>
            <a:srgbClr val="0077A8"/>
          </a:solidFill>
          <a:ln w="12700">
            <a:solidFill>
              <a:srgbClr val="0077A8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4782312" y="1591056"/>
            <a:ext cx="4096512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· Ce qui me démarque</a:t>
            </a:r>
            <a:endParaRPr lang="en-US" sz="1100" dirty="0"/>
          </a:p>
        </p:txBody>
      </p:sp>
      <p:sp>
        <p:nvSpPr>
          <p:cNvPr id="30" name="Shape 27"/>
          <p:cNvSpPr/>
          <p:nvPr/>
        </p:nvSpPr>
        <p:spPr>
          <a:xfrm>
            <a:off x="4709160" y="1874520"/>
            <a:ext cx="4206240" cy="1088136"/>
          </a:xfrm>
          <a:prstGeom prst="rect">
            <a:avLst/>
          </a:prstGeom>
          <a:solidFill>
            <a:srgbClr val="E6F4FA"/>
          </a:solidFill>
          <a:ln w="12700">
            <a:solidFill>
              <a:srgbClr val="E6F4FA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4800600" y="1920240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7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Qu'est-ce que vous faites bien ? Quel est votre petit plus ?</a:t>
            </a:r>
            <a:endParaRPr lang="en-US" sz="900" dirty="0"/>
          </a:p>
        </p:txBody>
      </p:sp>
      <p:sp>
        <p:nvSpPr>
          <p:cNvPr id="32" name="Text 29"/>
          <p:cNvSpPr/>
          <p:nvPr/>
        </p:nvSpPr>
        <p:spPr>
          <a:xfrm>
            <a:off x="4800600" y="2176272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7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 compétence principale :</a:t>
            </a:r>
            <a:endParaRPr lang="en-US" sz="850" dirty="0"/>
          </a:p>
        </p:txBody>
      </p:sp>
      <p:sp>
        <p:nvSpPr>
          <p:cNvPr id="33" name="Shape 30"/>
          <p:cNvSpPr/>
          <p:nvPr/>
        </p:nvSpPr>
        <p:spPr>
          <a:xfrm>
            <a:off x="4800600" y="2322576"/>
            <a:ext cx="4023360" cy="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34" name="Shape 31"/>
          <p:cNvSpPr/>
          <p:nvPr/>
        </p:nvSpPr>
        <p:spPr>
          <a:xfrm>
            <a:off x="4800600" y="2505456"/>
            <a:ext cx="4023360" cy="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35" name="Shape 32"/>
          <p:cNvSpPr/>
          <p:nvPr/>
        </p:nvSpPr>
        <p:spPr>
          <a:xfrm>
            <a:off x="4800600" y="2688336"/>
            <a:ext cx="4023360" cy="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4800600" y="2779776"/>
            <a:ext cx="56692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77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Conseil :</a:t>
            </a:r>
            <a:endParaRPr lang="en-US" sz="800" dirty="0"/>
          </a:p>
        </p:txBody>
      </p:sp>
      <p:sp>
        <p:nvSpPr>
          <p:cNvPr id="37" name="Text 34"/>
          <p:cNvSpPr/>
          <p:nvPr/>
        </p:nvSpPr>
        <p:spPr>
          <a:xfrm>
            <a:off x="5367528" y="2779776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Pensez aux compétences transférables.</a:t>
            </a:r>
            <a:endParaRPr lang="en-US" sz="800" dirty="0"/>
          </a:p>
        </p:txBody>
      </p:sp>
      <p:sp>
        <p:nvSpPr>
          <p:cNvPr id="38" name="Shape 35"/>
          <p:cNvSpPr/>
          <p:nvPr/>
        </p:nvSpPr>
        <p:spPr>
          <a:xfrm>
            <a:off x="4709160" y="3054096"/>
            <a:ext cx="4206240" cy="301752"/>
          </a:xfrm>
          <a:prstGeom prst="rect">
            <a:avLst/>
          </a:prstGeom>
          <a:solidFill>
            <a:srgbClr val="0A7A45"/>
          </a:solidFill>
          <a:ln w="12700">
            <a:solidFill>
              <a:srgbClr val="0A7A45"/>
            </a:solidFill>
            <a:prstDash val="solid"/>
          </a:ln>
        </p:spPr>
      </p:sp>
      <p:sp>
        <p:nvSpPr>
          <p:cNvPr id="39" name="Text 36"/>
          <p:cNvSpPr/>
          <p:nvPr/>
        </p:nvSpPr>
        <p:spPr>
          <a:xfrm>
            <a:off x="4782312" y="3072384"/>
            <a:ext cx="4096512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· Mon invitation</a:t>
            </a:r>
            <a:endParaRPr lang="en-US" sz="1100" dirty="0"/>
          </a:p>
        </p:txBody>
      </p:sp>
      <p:sp>
        <p:nvSpPr>
          <p:cNvPr id="40" name="Shape 37"/>
          <p:cNvSpPr/>
          <p:nvPr/>
        </p:nvSpPr>
        <p:spPr>
          <a:xfrm>
            <a:off x="4709160" y="3355848"/>
            <a:ext cx="4206240" cy="1088136"/>
          </a:xfrm>
          <a:prstGeom prst="rect">
            <a:avLst/>
          </a:prstGeom>
          <a:solidFill>
            <a:srgbClr val="E8F5EE"/>
          </a:solidFill>
          <a:ln w="12700">
            <a:solidFill>
              <a:srgbClr val="E8F5EE"/>
            </a:solidFill>
            <a:prstDash val="solid"/>
          </a:ln>
        </p:spPr>
      </p:sp>
      <p:sp>
        <p:nvSpPr>
          <p:cNvPr id="41" name="Text 38"/>
          <p:cNvSpPr/>
          <p:nvPr/>
        </p:nvSpPr>
        <p:spPr>
          <a:xfrm>
            <a:off x="4800600" y="3401568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A7A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Comment terminez-vous votre vidéo ?</a:t>
            </a:r>
            <a:endParaRPr lang="en-US" sz="900" dirty="0"/>
          </a:p>
        </p:txBody>
      </p:sp>
      <p:sp>
        <p:nvSpPr>
          <p:cNvPr id="42" name="Text 39"/>
          <p:cNvSpPr/>
          <p:nvPr/>
        </p:nvSpPr>
        <p:spPr>
          <a:xfrm>
            <a:off x="4800600" y="3657600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A7A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 phrase de fin :</a:t>
            </a:r>
            <a:endParaRPr lang="en-US" sz="850" dirty="0"/>
          </a:p>
        </p:txBody>
      </p:sp>
      <p:sp>
        <p:nvSpPr>
          <p:cNvPr id="43" name="Shape 40"/>
          <p:cNvSpPr/>
          <p:nvPr/>
        </p:nvSpPr>
        <p:spPr>
          <a:xfrm>
            <a:off x="4800600" y="3803904"/>
            <a:ext cx="4023360" cy="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44" name="Shape 41"/>
          <p:cNvSpPr/>
          <p:nvPr/>
        </p:nvSpPr>
        <p:spPr>
          <a:xfrm>
            <a:off x="4800600" y="3986784"/>
            <a:ext cx="4023360" cy="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45" name="Shape 42"/>
          <p:cNvSpPr/>
          <p:nvPr/>
        </p:nvSpPr>
        <p:spPr>
          <a:xfrm>
            <a:off x="4800600" y="4169664"/>
            <a:ext cx="4023360" cy="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46" name="Shape 43"/>
          <p:cNvSpPr/>
          <p:nvPr/>
        </p:nvSpPr>
        <p:spPr>
          <a:xfrm>
            <a:off x="274320" y="4553712"/>
            <a:ext cx="8595360" cy="201168"/>
          </a:xfrm>
          <a:prstGeom prst="rect">
            <a:avLst/>
          </a:prstGeom>
          <a:solidFill>
            <a:srgbClr val="FDF0EC"/>
          </a:solidFill>
          <a:ln w="12700">
            <a:solidFill>
              <a:srgbClr val="E8401C"/>
            </a:solidFill>
            <a:prstDash val="solid"/>
          </a:ln>
        </p:spPr>
      </p:sp>
      <p:sp>
        <p:nvSpPr>
          <p:cNvPr id="47" name="Text 44"/>
          <p:cNvSpPr/>
          <p:nvPr/>
        </p:nvSpPr>
        <p:spPr>
          <a:xfrm>
            <a:off x="365760" y="4553712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E84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Durée libre : 30 sec à 2 min — 1 minute peut suffire ! Essais illimités — Profil privé — Gratuit pour les candidats</a:t>
            </a:r>
            <a:endParaRPr lang="en-US" sz="850" dirty="0"/>
          </a:p>
        </p:txBody>
      </p:sp>
      <p:sp>
        <p:nvSpPr>
          <p:cNvPr id="48" name="Shape 45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EEEDF8"/>
          </a:solidFill>
          <a:ln w="12700">
            <a:solidFill>
              <a:srgbClr val="EEEDF8"/>
            </a:solidFill>
            <a:prstDash val="solid"/>
          </a:ln>
        </p:spPr>
      </p:sp>
      <p:sp>
        <p:nvSpPr>
          <p:cNvPr id="49" name="Text 46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B14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www.2minutesmax.com  —  Essais illimités — Gratuit pour les candidats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Profil 2'MAX — Kit accompagnement emploi</dc:title>
  <dc:subject>PptxGenJS Presentation</dc:subject>
  <dc:creator>PptxGenJS</dc:creator>
  <cp:lastModifiedBy>PptxGenJS</cp:lastModifiedBy>
  <cp:revision>1</cp:revision>
  <dcterms:created xsi:type="dcterms:W3CDTF">2026-03-24T11:06:08Z</dcterms:created>
  <dcterms:modified xsi:type="dcterms:W3CDTF">2026-03-24T11:06:08Z</dcterms:modified>
</cp:coreProperties>
</file>